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1" r:id="rId4"/>
    <p:sldId id="262" r:id="rId5"/>
    <p:sldId id="265" r:id="rId6"/>
    <p:sldId id="271" r:id="rId7"/>
    <p:sldId id="266" r:id="rId8"/>
    <p:sldId id="272" r:id="rId9"/>
    <p:sldId id="267" r:id="rId10"/>
    <p:sldId id="273" r:id="rId11"/>
    <p:sldId id="269" r:id="rId12"/>
    <p:sldId id="270" r:id="rId13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93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36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65A2A30-E1C2-B54E-B787-36B11926F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ED9784-FC5A-D242-B55B-471AB0C6A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99CBE-2880-364F-A223-8E393E38EFAB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CF148-8BA6-7343-8172-504427DC63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94008-8F80-F74E-AD36-9C215B2E8B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83193-B706-0248-820A-963D2888EF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8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AE51D-F948-044F-B984-1DA50063DADE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22CBE-7C8D-5A43-B8F2-1E0DADD69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0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22CBE-7C8D-5A43-B8F2-1E0DADD690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42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6e5f43e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6e5f43e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aa15e4f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aa15e4fb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389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aa15e4fb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aa15e4fb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291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aa15e4fb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aa15e4fb1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8242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aa15e4fb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aa15e4fb1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3177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aa15e4fb1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aa15e4fb1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7917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aa15e4fb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aa15e4fb1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12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aa15e4fb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aa15e4fb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1741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50C2E-867D-DD4E-8391-1B9B8CA1D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4383C-97A9-124A-AEF5-0ED806051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C478-F15B-724E-AF85-E64CF8CA6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BE228-A5BA-1346-9611-692B566B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86FF3-C71C-ED48-9776-950AEE7C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421B6E-8D43-744E-A3DD-654CDB8D9B3C}"/>
              </a:ext>
            </a:extLst>
          </p:cNvPr>
          <p:cNvSpPr/>
          <p:nvPr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69AB1C-D320-0549-AAEC-F1230F672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7D94E8C-78C1-7D4E-B6E5-DE7547A8E49B}"/>
              </a:ext>
            </a:extLst>
          </p:cNvPr>
          <p:cNvSpPr/>
          <p:nvPr userDrawn="1"/>
        </p:nvSpPr>
        <p:spPr>
          <a:xfrm>
            <a:off x="1524000" y="1122363"/>
            <a:ext cx="9144000" cy="175096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99126-6C23-A143-AED3-2FECD7895C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64146" y="1110006"/>
            <a:ext cx="2003854" cy="32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9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CA9A-9B9A-534F-95FD-E891BFCBD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2A16F-A91B-1C45-A986-5C111876A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C7840-6E64-8C40-87C1-E12DB453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C8D39-5AC8-9E42-A42F-03D15CA95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7BFAA-C162-184D-8DCA-D6DDCA02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3DC46-CC52-D542-BD49-F11617E6E9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0C099-3287-F646-A0E4-D1BB44390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5DF1-C987-6449-B6D5-246B71A05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33583-2CA5-3A43-B1BD-8E3BB115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48078-4E13-0B41-81CB-4185BDE2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79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78918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6256365" y="1600200"/>
            <a:ext cx="5326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1409055" y="6333134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38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7302F-1F2D-B444-B55A-C4F3C5F7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F27F-A93E-5F4D-A56A-2D1A7D974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>
            <a:lvl1pPr marL="228600" indent="-228600">
              <a:buClr>
                <a:srgbClr val="751F1C"/>
              </a:buClr>
              <a:buFont typeface="Wingdings" pitchFamily="2" charset="2"/>
              <a:buChar char="q"/>
              <a:defRPr/>
            </a:lvl1pPr>
            <a:lvl2pPr marL="685800" indent="-228600">
              <a:buClr>
                <a:srgbClr val="751F1C"/>
              </a:buClr>
              <a:buFont typeface="Wingdings" pitchFamily="2" charset="2"/>
              <a:buChar char="Ø"/>
              <a:defRPr/>
            </a:lvl2pPr>
            <a:lvl3pPr marL="1143000" indent="-228600">
              <a:buClr>
                <a:srgbClr val="751F1C"/>
              </a:buClr>
              <a:buFont typeface="Wingdings" pitchFamily="2" charset="2"/>
              <a:buChar char="§"/>
              <a:defRPr/>
            </a:lvl3pPr>
            <a:lvl4pPr>
              <a:buClr>
                <a:srgbClr val="751F1C"/>
              </a:buClr>
              <a:defRPr/>
            </a:lvl4pPr>
            <a:lvl5pPr>
              <a:buClr>
                <a:srgbClr val="751F1C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6111E-CDCA-8A48-9E4F-8E5C4713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13A7B-5F0D-4D4D-A4B4-A06C125A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FA7A1E-BB98-BA4F-A384-E8137C5DE3C4}"/>
              </a:ext>
            </a:extLst>
          </p:cNvPr>
          <p:cNvSpPr/>
          <p:nvPr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FB82A-D375-B84C-8D2D-81B6F63E387B}"/>
              </a:ext>
            </a:extLst>
          </p:cNvPr>
          <p:cNvSpPr/>
          <p:nvPr userDrawn="1"/>
        </p:nvSpPr>
        <p:spPr>
          <a:xfrm>
            <a:off x="838200" y="365125"/>
            <a:ext cx="10515600" cy="178572"/>
          </a:xfrm>
          <a:prstGeom prst="rect">
            <a:avLst/>
          </a:prstGeom>
          <a:solidFill>
            <a:srgbClr val="751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8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FB0A-3DB3-A345-8219-B9F6A9BE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411F-41B2-6C48-AEAE-739BFA0B0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42461-54E1-6D46-BF93-16AF1459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9FC0-1363-5C49-95B8-D929F1D58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E236B-134F-2D4A-A8EE-1AB77160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5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60E46-5FB9-D54A-A84B-C2E808F1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5E903-D205-FE44-AFD4-CC6488ABE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7CC95-2BD1-7846-BA8B-97AEE5931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A5F7-1AF4-814F-8923-481A41578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7A40A-2F2B-974A-AE7F-0A87A06D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1A5CD-B1E3-5B48-A31B-01F28C2C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3F3A7-41ED-9647-BE17-414DBD1B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4396B-9CAE-1F4F-847C-3288D715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488D-3628-DE4C-B7DE-20FB932AB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93BD86-7421-2A48-9E0C-66FD535F2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B96888-D23C-794B-80C0-857A859C4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AC07E-EBF4-D445-9566-2243B94C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584534-286B-904C-BAFA-9A52EFE77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5E670-3727-FC4D-B4D4-98EC3A19E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7FA2-1C3C-9343-92D7-79C4B67F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A71575-3DCB-CE46-A2C2-9C3A61D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8BB28-0374-1E4F-A7F5-5025E3F35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2AA72F-893E-0648-B7C9-0BD8B476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0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12482-2FDF-9B4F-8A5B-856E6A24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0C3A-5E05-3440-BA03-3B8D486A9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B9481-276E-454B-91C5-5F966916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0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C88E-401E-A641-AB5F-46850AAD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F259-08BD-6749-AAE9-40552F852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6B348D-083C-D14B-9355-CB6846E4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574DF-2974-094A-9235-E60900E6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C1D92-8C0D-184B-A3EC-0A1F2DC8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64B88-CE34-E74B-9539-6BF57D0B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96E4-8440-9640-8587-4336F34E7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627953-0506-4A49-B74D-FF283697A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73257-CCDC-2B4A-8EAA-8F439A857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AE1DD-6ED4-8848-B4FC-3F1B0540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12C85-25D2-F84A-93AF-2096AC720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95BE9-A449-FE48-80C3-F628DFD1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9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63FAC-3948-4045-A622-D3E6711A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BDCE7-7668-0541-B5C2-982FAF9B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F9D35-7B43-CB43-BB2B-2A28B469E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73E24-5133-184A-B08C-013331FC8007}" type="datetimeFigureOut">
              <a:rPr lang="en-US" smtClean="0"/>
              <a:t>4/30/2020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45A10-1710-E346-8043-8C09C0232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8019-EBED-594E-8C9E-EAF1B5AEF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2FA4-6E38-7249-B5CA-42FCC46F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ages.cs.wisc.edu/~remzi/OSTEP/vm-beyondphys-policy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001A-43E3-1449-893B-948F2BFF68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4" y="980849"/>
            <a:ext cx="9699171" cy="2387600"/>
          </a:xfrm>
        </p:spPr>
        <p:txBody>
          <a:bodyPr>
            <a:normAutofit/>
          </a:bodyPr>
          <a:lstStyle/>
          <a:p>
            <a:r>
              <a:rPr lang="en-US" dirty="0"/>
              <a:t>CSSE 332</a:t>
            </a:r>
            <a:br>
              <a:rPr lang="en-US" dirty="0"/>
            </a:br>
            <a:r>
              <a:rPr lang="en-US" dirty="0"/>
              <a:t>Page Replacement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D6248-7B83-4848-9D4F-9F93CCFC5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fld id="{B7B09853-F130-A44D-A7BC-226D14CA7C56}" type="datetime2">
              <a:rPr lang="en-US" smtClean="0"/>
              <a:t>Thursday, April 30,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1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811E7-9E21-48BE-AC34-AD7B95E6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05BD4-999D-4C06-B163-EF6E1A91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 the main memory has three frames, a program accesses the following stream of virtual pages: 0, 1, 2, 0, 1, 3, 0, 3, 1, 2, 1</a:t>
            </a:r>
          </a:p>
        </p:txBody>
      </p:sp>
    </p:spTree>
    <p:extLst>
      <p:ext uri="{BB962C8B-B14F-4D97-AF65-F5344CB8AC3E}">
        <p14:creationId xmlns:p14="http://schemas.microsoft.com/office/powerpoint/2010/main" val="1492728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Swapping: </a:t>
            </a:r>
            <a:r>
              <a:rPr lang="en">
                <a:solidFill>
                  <a:srgbClr val="DCB439"/>
                </a:solidFill>
              </a:rPr>
              <a:t>Thrashing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208" name="Google Shape;208;p33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8802950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/>
              <a:t>Suppose the amount of memory requested by running </a:t>
            </a:r>
            <a:r>
              <a:rPr lang="en" b="1" dirty="0">
                <a:solidFill>
                  <a:srgbClr val="465510"/>
                </a:solidFill>
              </a:rPr>
              <a:t>processes</a:t>
            </a:r>
            <a:r>
              <a:rPr lang="en" dirty="0"/>
              <a:t> exceeds the available </a:t>
            </a:r>
            <a:r>
              <a:rPr lang="en" b="1" dirty="0">
                <a:solidFill>
                  <a:srgbClr val="4A3651"/>
                </a:solidFill>
              </a:rPr>
              <a:t>physical memory</a:t>
            </a:r>
            <a:r>
              <a:rPr lang="en" dirty="0"/>
              <a:t>… </a:t>
            </a:r>
            <a:endParaRPr dirty="0"/>
          </a:p>
          <a:p>
            <a:pPr marL="0" indent="0">
              <a:lnSpc>
                <a:spcPct val="100000"/>
              </a:lnSpc>
              <a:buNone/>
            </a:pPr>
            <a:endParaRPr sz="2400" dirty="0"/>
          </a:p>
          <a:p>
            <a:pPr>
              <a:lnSpc>
                <a:spcPct val="100000"/>
              </a:lnSpc>
            </a:pPr>
            <a:r>
              <a:rPr lang="en" b="1" dirty="0">
                <a:solidFill>
                  <a:srgbClr val="5F1709"/>
                </a:solidFill>
              </a:rPr>
              <a:t>Evict</a:t>
            </a:r>
            <a:r>
              <a:rPr lang="en" dirty="0"/>
              <a:t> page		</a:t>
            </a: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" dirty="0"/>
              <a:t>Page in			</a:t>
            </a: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" b="1" dirty="0">
                <a:solidFill>
                  <a:srgbClr val="5F1709"/>
                </a:solidFill>
              </a:rPr>
              <a:t>Evict</a:t>
            </a:r>
            <a:r>
              <a:rPr lang="en" dirty="0"/>
              <a:t> page	                         This condition of constantly</a:t>
            </a: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" dirty="0"/>
              <a:t>Page in</a:t>
            </a:r>
            <a:r>
              <a:rPr lang="en" b="1" dirty="0">
                <a:solidFill>
                  <a:srgbClr val="999623"/>
                </a:solidFill>
              </a:rPr>
              <a:t>			  swapping</a:t>
            </a:r>
            <a:r>
              <a:rPr lang="en" dirty="0"/>
              <a:t> is called </a:t>
            </a:r>
            <a:r>
              <a:rPr lang="en" b="1" dirty="0">
                <a:solidFill>
                  <a:srgbClr val="5F1709"/>
                </a:solidFill>
              </a:rPr>
              <a:t>thrashing</a:t>
            </a:r>
            <a:r>
              <a:rPr lang="en" dirty="0"/>
              <a:t>.</a:t>
            </a:r>
            <a:endParaRPr b="1" dirty="0">
              <a:solidFill>
                <a:srgbClr val="999623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" b="1" dirty="0">
                <a:solidFill>
                  <a:srgbClr val="5F1709"/>
                </a:solidFill>
              </a:rPr>
              <a:t>Evict</a:t>
            </a:r>
            <a:r>
              <a:rPr lang="en" dirty="0"/>
              <a:t> page</a:t>
            </a: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" dirty="0"/>
              <a:t>...</a:t>
            </a:r>
            <a:endParaRPr dirty="0"/>
          </a:p>
        </p:txBody>
      </p:sp>
      <p:sp>
        <p:nvSpPr>
          <p:cNvPr id="209" name="Google Shape;209;p33"/>
          <p:cNvSpPr/>
          <p:nvPr/>
        </p:nvSpPr>
        <p:spPr>
          <a:xfrm>
            <a:off x="3559278" y="3516703"/>
            <a:ext cx="252600" cy="2642100"/>
          </a:xfrm>
          <a:prstGeom prst="rightBrace">
            <a:avLst>
              <a:gd name="adj1" fmla="val 8333"/>
              <a:gd name="adj2" fmla="val 50000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06514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Advanced Memory </a:t>
            </a:r>
            <a:r>
              <a:rPr lang="en-US" dirty="0">
                <a:solidFill>
                  <a:srgbClr val="002B5B"/>
                </a:solidFill>
              </a:rPr>
              <a:t>Management</a:t>
            </a:r>
            <a:br>
              <a:rPr lang="en" dirty="0">
                <a:solidFill>
                  <a:srgbClr val="002B5B"/>
                </a:solidFill>
              </a:rPr>
            </a:br>
            <a:r>
              <a:rPr lang="en" dirty="0">
                <a:solidFill>
                  <a:srgbClr val="002B5B"/>
                </a:solidFill>
              </a:rPr>
              <a:t> </a:t>
            </a:r>
            <a:r>
              <a:rPr lang="en" dirty="0">
                <a:solidFill>
                  <a:srgbClr val="DCB439"/>
                </a:solidFill>
              </a:rPr>
              <a:t>Copy-on-Write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A3CD7-8FE2-124F-B085-E7CB88178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Recall: What happens on memory when fork() is called.</a:t>
            </a:r>
          </a:p>
          <a:p>
            <a:pPr lvl="1"/>
            <a:r>
              <a:rPr lang="en-US" dirty="0"/>
              <a:t>Parent’s memory is duplicated to create the child.</a:t>
            </a:r>
          </a:p>
          <a:p>
            <a:r>
              <a:rPr lang="en-US" dirty="0"/>
              <a:t>Problem: Once there is a fork(), we have to copy the entire memory space of parent to another space. </a:t>
            </a:r>
          </a:p>
          <a:p>
            <a:r>
              <a:rPr lang="en-US" dirty="0"/>
              <a:t>Solution: Share the same space between parent and child. And only copy when there is a write operation.</a:t>
            </a:r>
          </a:p>
        </p:txBody>
      </p:sp>
    </p:spTree>
    <p:extLst>
      <p:ext uri="{BB962C8B-B14F-4D97-AF65-F5344CB8AC3E}">
        <p14:creationId xmlns:p14="http://schemas.microsoft.com/office/powerpoint/2010/main" val="263265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Questions</a:t>
            </a:r>
            <a:endParaRPr>
              <a:solidFill>
                <a:srgbClr val="002B5B"/>
              </a:solidFill>
            </a:endParaRPr>
          </a:p>
        </p:txBody>
      </p:sp>
      <p:sp>
        <p:nvSpPr>
          <p:cNvPr id="85" name="Google Shape;85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" dirty="0"/>
              <a:t>How does the </a:t>
            </a:r>
            <a:r>
              <a:rPr lang="en" b="1" dirty="0">
                <a:solidFill>
                  <a:srgbClr val="002B5B"/>
                </a:solidFill>
              </a:rPr>
              <a:t>operating system</a:t>
            </a:r>
            <a:r>
              <a:rPr lang="en" dirty="0"/>
              <a:t> provide the </a:t>
            </a:r>
            <a:r>
              <a:rPr lang="en" b="1" dirty="0">
                <a:solidFill>
                  <a:srgbClr val="DCB439"/>
                </a:solidFill>
              </a:rPr>
              <a:t>illusion</a:t>
            </a:r>
            <a:r>
              <a:rPr lang="en" dirty="0"/>
              <a:t> of </a:t>
            </a:r>
            <a:r>
              <a:rPr lang="en" b="1" dirty="0">
                <a:solidFill>
                  <a:srgbClr val="465510"/>
                </a:solidFill>
              </a:rPr>
              <a:t>infinite</a:t>
            </a:r>
            <a:r>
              <a:rPr lang="en" dirty="0"/>
              <a:t> </a:t>
            </a:r>
            <a:r>
              <a:rPr lang="en" b="1" dirty="0">
                <a:solidFill>
                  <a:srgbClr val="5AABBC"/>
                </a:solidFill>
              </a:rPr>
              <a:t>virtual memory</a:t>
            </a:r>
            <a:r>
              <a:rPr lang="en" dirty="0"/>
              <a:t>?</a:t>
            </a: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Swapping Policies: How OS choose what page to replace when page fault occurs?</a:t>
            </a: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Swapping issues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" b="1" dirty="0">
                <a:solidFill>
                  <a:srgbClr val="5F1709"/>
                </a:solidFill>
              </a:rPr>
              <a:t>thrashing</a:t>
            </a:r>
            <a:endParaRPr dirty="0"/>
          </a:p>
          <a:p>
            <a:pPr>
              <a:lnSpc>
                <a:spcPct val="100000"/>
              </a:lnSpc>
            </a:pPr>
            <a:r>
              <a:rPr lang="en-US" dirty="0"/>
              <a:t>(Optional) Memory management: </a:t>
            </a:r>
            <a:r>
              <a:rPr lang="en" dirty="0"/>
              <a:t>Copy-on-Write</a:t>
            </a:r>
            <a:br>
              <a:rPr lang="en" dirty="0"/>
            </a:br>
            <a:br>
              <a:rPr lang="en" dirty="0"/>
            </a:br>
            <a:r>
              <a:rPr lang="en-US" dirty="0">
                <a:hlinkClick r:id="rId3"/>
              </a:rPr>
              <a:t>http://pages.cs.wisc.edu/~remzi/OSTEP/vm-beyondphys-policy.pdf</a:t>
            </a:r>
            <a:endParaRPr lang="en-US" dirty="0"/>
          </a:p>
          <a:p>
            <a:pPr>
              <a:lnSpc>
                <a:spcPct val="100000"/>
              </a:lnSpc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939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Swapping: </a:t>
            </a:r>
            <a:r>
              <a:rPr lang="en">
                <a:solidFill>
                  <a:srgbClr val="DCB439"/>
                </a:solidFill>
              </a:rPr>
              <a:t>Swap Space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09" name="Google Shape;109;p2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/>
              <a:t>The </a:t>
            </a:r>
            <a:r>
              <a:rPr lang="en" b="1" dirty="0">
                <a:solidFill>
                  <a:srgbClr val="999623"/>
                </a:solidFill>
              </a:rPr>
              <a:t>swap space</a:t>
            </a:r>
            <a:r>
              <a:rPr lang="en" dirty="0"/>
              <a:t> is a portion of disk reserved for moving </a:t>
            </a:r>
            <a:r>
              <a:rPr lang="en" b="1" dirty="0">
                <a:solidFill>
                  <a:srgbClr val="5AABBC"/>
                </a:solidFill>
              </a:rPr>
              <a:t>pages</a:t>
            </a:r>
            <a:r>
              <a:rPr lang="en" dirty="0"/>
              <a:t> back and forth:</a:t>
            </a:r>
            <a:endParaRPr sz="1800" dirty="0"/>
          </a:p>
          <a:p>
            <a:pPr indent="-381000">
              <a:lnSpc>
                <a:spcPct val="100000"/>
              </a:lnSpc>
              <a:buSzPts val="2400"/>
            </a:pPr>
            <a:r>
              <a:rPr lang="en" sz="2400" dirty="0"/>
              <a:t>Used to hold </a:t>
            </a:r>
            <a:r>
              <a:rPr lang="en" sz="2400" b="1" dirty="0">
                <a:solidFill>
                  <a:srgbClr val="5AABBC"/>
                </a:solidFill>
              </a:rPr>
              <a:t>pages</a:t>
            </a:r>
            <a:r>
              <a:rPr lang="en" sz="2400" dirty="0"/>
              <a:t> of currently running </a:t>
            </a:r>
            <a:r>
              <a:rPr lang="en" sz="2400" b="1" dirty="0">
                <a:solidFill>
                  <a:srgbClr val="465510"/>
                </a:solidFill>
              </a:rPr>
              <a:t>processes</a:t>
            </a:r>
            <a:br>
              <a:rPr lang="en" sz="2400" dirty="0"/>
            </a:br>
            <a:endParaRPr sz="18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 b="1" dirty="0">
                <a:solidFill>
                  <a:srgbClr val="999623"/>
                </a:solidFill>
              </a:rPr>
              <a:t>Present bit</a:t>
            </a:r>
            <a:r>
              <a:rPr lang="en" sz="2400" dirty="0"/>
              <a:t> in </a:t>
            </a:r>
            <a:r>
              <a:rPr lang="en" sz="2400" b="1" dirty="0">
                <a:solidFill>
                  <a:srgbClr val="DCB439"/>
                </a:solidFill>
              </a:rPr>
              <a:t>PTE</a:t>
            </a:r>
            <a:r>
              <a:rPr lang="en" sz="2400" dirty="0"/>
              <a:t> tracks whether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/>
              <a:t> is in </a:t>
            </a:r>
            <a:r>
              <a:rPr lang="en" sz="2400" b="1" dirty="0">
                <a:solidFill>
                  <a:srgbClr val="4A3651"/>
                </a:solidFill>
              </a:rPr>
              <a:t>physical memory</a:t>
            </a:r>
            <a:r>
              <a:rPr lang="en" sz="2400" dirty="0"/>
              <a:t> or not</a:t>
            </a:r>
            <a:endParaRPr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5FA1CF-9398-4E75-BC2A-29EC58B22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7320" y="4127284"/>
            <a:ext cx="7096125" cy="242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728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>
                <a:solidFill>
                  <a:srgbClr val="002B5B"/>
                </a:solidFill>
              </a:rPr>
              <a:t>Swapping: </a:t>
            </a:r>
            <a:r>
              <a:rPr lang="en">
                <a:solidFill>
                  <a:srgbClr val="DCB439"/>
                </a:solidFill>
              </a:rPr>
              <a:t>Page Fault</a:t>
            </a:r>
            <a:endParaRPr>
              <a:solidFill>
                <a:srgbClr val="DCB439"/>
              </a:solidFill>
            </a:endParaRPr>
          </a:p>
        </p:txBody>
      </p:sp>
      <p:sp>
        <p:nvSpPr>
          <p:cNvPr id="141" name="Google Shape;141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/>
              <a:t>If a </a:t>
            </a:r>
            <a:r>
              <a:rPr lang="en" b="1">
                <a:solidFill>
                  <a:srgbClr val="5AABBC"/>
                </a:solidFill>
              </a:rPr>
              <a:t>page</a:t>
            </a:r>
            <a:r>
              <a:rPr lang="en"/>
              <a:t> is not present in </a:t>
            </a:r>
            <a:r>
              <a:rPr lang="en" b="1">
                <a:solidFill>
                  <a:srgbClr val="4A3651"/>
                </a:solidFill>
              </a:rPr>
              <a:t>physical memory</a:t>
            </a:r>
            <a:r>
              <a:rPr lang="en"/>
              <a:t>, then the </a:t>
            </a:r>
            <a:r>
              <a:rPr lang="en" b="1">
                <a:solidFill>
                  <a:srgbClr val="4A3651"/>
                </a:solidFill>
              </a:rPr>
              <a:t>hardware</a:t>
            </a:r>
            <a:r>
              <a:rPr lang="en"/>
              <a:t> triggers a </a:t>
            </a:r>
            <a:r>
              <a:rPr lang="en" b="1">
                <a:solidFill>
                  <a:srgbClr val="5F1709"/>
                </a:solidFill>
              </a:rPr>
              <a:t>page fault</a:t>
            </a:r>
            <a:r>
              <a:rPr lang="en"/>
              <a:t> that the </a:t>
            </a:r>
            <a:r>
              <a:rPr lang="en" b="1">
                <a:solidFill>
                  <a:srgbClr val="002B5B"/>
                </a:solidFill>
              </a:rPr>
              <a:t>operating system</a:t>
            </a:r>
            <a:r>
              <a:rPr lang="en"/>
              <a:t> handles.</a:t>
            </a:r>
            <a:endParaRPr/>
          </a:p>
          <a:p>
            <a:pPr marL="0" indent="0">
              <a:lnSpc>
                <a:spcPct val="100000"/>
              </a:lnSpc>
              <a:buNone/>
            </a:pPr>
            <a:endParaRPr sz="2400"/>
          </a:p>
          <a:p>
            <a:pPr indent="-381000">
              <a:lnSpc>
                <a:spcPct val="100000"/>
              </a:lnSpc>
              <a:buSzPts val="2400"/>
              <a:buAutoNum type="arabicPeriod"/>
            </a:pPr>
            <a:r>
              <a:rPr lang="en" sz="2400"/>
              <a:t>If </a:t>
            </a:r>
            <a:r>
              <a:rPr lang="en" sz="2400" b="1">
                <a:solidFill>
                  <a:srgbClr val="5AABBC"/>
                </a:solidFill>
              </a:rPr>
              <a:t>page</a:t>
            </a:r>
            <a:r>
              <a:rPr lang="en" sz="2400"/>
              <a:t> is not present and has been </a:t>
            </a:r>
            <a:r>
              <a:rPr lang="en" sz="2400" b="1">
                <a:solidFill>
                  <a:srgbClr val="999623"/>
                </a:solidFill>
              </a:rPr>
              <a:t>swapped</a:t>
            </a:r>
            <a:r>
              <a:rPr lang="en" sz="2400"/>
              <a:t> to disk, then </a:t>
            </a:r>
            <a:r>
              <a:rPr lang="en" sz="2400" b="1">
                <a:solidFill>
                  <a:srgbClr val="002B5B"/>
                </a:solidFill>
              </a:rPr>
              <a:t>OS</a:t>
            </a:r>
            <a:r>
              <a:rPr lang="en" sz="2400"/>
              <a:t> looks up location in </a:t>
            </a:r>
            <a:r>
              <a:rPr lang="en" sz="2400" b="1">
                <a:solidFill>
                  <a:srgbClr val="DCB439"/>
                </a:solidFill>
              </a:rPr>
              <a:t>PTE</a:t>
            </a:r>
            <a:r>
              <a:rPr lang="en" sz="2400"/>
              <a:t> and loads it from </a:t>
            </a:r>
            <a:r>
              <a:rPr lang="en" sz="2400" b="1">
                <a:solidFill>
                  <a:srgbClr val="999623"/>
                </a:solidFill>
              </a:rPr>
              <a:t>swap space</a:t>
            </a:r>
            <a:br>
              <a:rPr lang="en" sz="2400"/>
            </a:br>
            <a:endParaRPr sz="240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  <a:buAutoNum type="arabicPeriod"/>
            </a:pPr>
            <a:r>
              <a:rPr lang="en" sz="2400"/>
              <a:t>If there are no free</a:t>
            </a:r>
            <a:r>
              <a:rPr lang="en" sz="2400" b="1">
                <a:solidFill>
                  <a:srgbClr val="4A3651"/>
                </a:solidFill>
              </a:rPr>
              <a:t> page frames</a:t>
            </a:r>
            <a:r>
              <a:rPr lang="en" sz="2400"/>
              <a:t> in </a:t>
            </a:r>
            <a:r>
              <a:rPr lang="en" sz="2400" b="1">
                <a:solidFill>
                  <a:srgbClr val="4A3651"/>
                </a:solidFill>
              </a:rPr>
              <a:t>physical memory</a:t>
            </a:r>
            <a:r>
              <a:rPr lang="en" sz="2400"/>
              <a:t>, then we need to </a:t>
            </a:r>
            <a:r>
              <a:rPr lang="en" sz="2400" b="1">
                <a:solidFill>
                  <a:srgbClr val="5F1709"/>
                </a:solidFill>
              </a:rPr>
              <a:t>evict</a:t>
            </a:r>
            <a:r>
              <a:rPr lang="en" sz="2400"/>
              <a:t> one so we can </a:t>
            </a:r>
            <a:r>
              <a:rPr lang="en" sz="2400" b="1">
                <a:solidFill>
                  <a:srgbClr val="DCB439"/>
                </a:solidFill>
              </a:rPr>
              <a:t>replace</a:t>
            </a:r>
            <a:r>
              <a:rPr lang="en" sz="2400"/>
              <a:t> it</a:t>
            </a:r>
            <a:endParaRPr sz="2400"/>
          </a:p>
          <a:p>
            <a:pPr marL="0" indent="0">
              <a:lnSpc>
                <a:spcPct val="100000"/>
              </a:lnSpc>
              <a:buNone/>
            </a:pPr>
            <a:endParaRPr sz="2400"/>
          </a:p>
          <a:p>
            <a:pPr marL="0" indent="0">
              <a:lnSpc>
                <a:spcPct val="100000"/>
              </a:lnSpc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9002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Swapping </a:t>
            </a:r>
            <a:r>
              <a:rPr lang="en-US" dirty="0">
                <a:solidFill>
                  <a:srgbClr val="002B5B"/>
                </a:solidFill>
              </a:rPr>
              <a:t>policy</a:t>
            </a:r>
            <a:r>
              <a:rPr lang="en" dirty="0">
                <a:solidFill>
                  <a:srgbClr val="002B5B"/>
                </a:solidFill>
              </a:rPr>
              <a:t>: </a:t>
            </a:r>
            <a:r>
              <a:rPr lang="en-US" dirty="0">
                <a:solidFill>
                  <a:srgbClr val="DCB439"/>
                </a:solidFill>
              </a:rPr>
              <a:t>Optimal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70" name="Google Shape;170;p2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/>
              <a:t>Ideally, we would </a:t>
            </a:r>
            <a:r>
              <a:rPr lang="en" b="1" dirty="0">
                <a:solidFill>
                  <a:srgbClr val="465510"/>
                </a:solidFill>
              </a:rPr>
              <a:t>minimize the amount of misses</a:t>
            </a:r>
            <a:r>
              <a:rPr lang="en" dirty="0"/>
              <a:t>, and thus want to </a:t>
            </a:r>
            <a:r>
              <a:rPr lang="en" b="1" dirty="0">
                <a:solidFill>
                  <a:srgbClr val="5F1709"/>
                </a:solidFill>
              </a:rPr>
              <a:t>evict</a:t>
            </a:r>
            <a:r>
              <a:rPr lang="en" dirty="0"/>
              <a:t> pages that will be accessed the </a:t>
            </a:r>
            <a:r>
              <a:rPr lang="en" b="1" i="1" dirty="0">
                <a:solidFill>
                  <a:srgbClr val="002B5B"/>
                </a:solidFill>
              </a:rPr>
              <a:t>furthest in the future</a:t>
            </a:r>
            <a:r>
              <a:rPr lang="en" dirty="0"/>
              <a:t>.</a:t>
            </a:r>
            <a:endParaRPr dirty="0"/>
          </a:p>
          <a:p>
            <a:pPr marL="0" indent="0">
              <a:lnSpc>
                <a:spcPct val="100000"/>
              </a:lnSpc>
              <a:buNone/>
            </a:pPr>
            <a:endParaRPr sz="2400" dirty="0"/>
          </a:p>
          <a:p>
            <a:pPr marL="0" indent="0">
              <a:lnSpc>
                <a:spcPct val="100000"/>
              </a:lnSpc>
              <a:buNone/>
            </a:pPr>
            <a:r>
              <a:rPr lang="en" sz="2400" dirty="0"/>
              <a:t>Unfortunately, this is difficult to determine, so we consider different </a:t>
            </a:r>
            <a:r>
              <a:rPr lang="en" sz="2400" b="1" dirty="0">
                <a:solidFill>
                  <a:srgbClr val="999623"/>
                </a:solidFill>
              </a:rPr>
              <a:t>replacement policies</a:t>
            </a:r>
            <a:r>
              <a:rPr lang="en" sz="2400" dirty="0"/>
              <a:t>:</a:t>
            </a:r>
            <a:br>
              <a:rPr lang="en" sz="2400" dirty="0"/>
            </a:br>
            <a:endParaRPr sz="2400" dirty="0"/>
          </a:p>
          <a:p>
            <a:pPr indent="-381000">
              <a:lnSpc>
                <a:spcPct val="100000"/>
              </a:lnSpc>
              <a:buSzPts val="2400"/>
            </a:pPr>
            <a:r>
              <a:rPr lang="en" sz="2400" b="1" dirty="0">
                <a:solidFill>
                  <a:srgbClr val="5F1709"/>
                </a:solidFill>
              </a:rPr>
              <a:t>FIFO</a:t>
            </a:r>
            <a:r>
              <a:rPr lang="en" sz="2400" dirty="0"/>
              <a:t>: Pretty poor since it doesn't consider importance of page</a:t>
            </a:r>
          </a:p>
          <a:p>
            <a:pPr lvl="1" indent="-381000">
              <a:lnSpc>
                <a:spcPct val="100000"/>
              </a:lnSpc>
              <a:buSzPts val="2400"/>
            </a:pPr>
            <a:r>
              <a:rPr lang="en-US" sz="2000" dirty="0"/>
              <a:t>We need to track the time of each page was swapped in.</a:t>
            </a:r>
            <a:br>
              <a:rPr lang="en" sz="2000" dirty="0"/>
            </a:br>
            <a:endParaRPr sz="20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 b="1" dirty="0">
                <a:solidFill>
                  <a:srgbClr val="DCB439"/>
                </a:solidFill>
              </a:rPr>
              <a:t>Random</a:t>
            </a:r>
            <a:r>
              <a:rPr lang="en" sz="2400" dirty="0"/>
              <a:t>: Sometimes really good, sometimes really bad, mostly meh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469245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811E7-9E21-48BE-AC34-AD7B95E6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05BD4-999D-4C06-B163-EF6E1A91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 the main memory has three frames, a program accesses the following stream of virtual pages: 0, 1, 2, 0, 1, 3, 0, 3, 1, 2, 1</a:t>
            </a:r>
          </a:p>
          <a:p>
            <a:pPr lvl="1"/>
            <a:r>
              <a:rPr lang="en-US" dirty="0"/>
              <a:t>Calculate the page hit rate (i.e., # of hits/total access)</a:t>
            </a:r>
          </a:p>
          <a:p>
            <a:pPr lvl="1"/>
            <a:endParaRPr lang="en-US" dirty="0"/>
          </a:p>
          <a:p>
            <a:r>
              <a:rPr lang="en-US" dirty="0"/>
              <a:t>Try FIFO by yourself</a:t>
            </a:r>
          </a:p>
        </p:txBody>
      </p:sp>
    </p:spTree>
    <p:extLst>
      <p:ext uri="{BB962C8B-B14F-4D97-AF65-F5344CB8AC3E}">
        <p14:creationId xmlns:p14="http://schemas.microsoft.com/office/powerpoint/2010/main" val="3256821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Swapping: </a:t>
            </a:r>
            <a:r>
              <a:rPr lang="en" dirty="0">
                <a:solidFill>
                  <a:srgbClr val="DCB439"/>
                </a:solidFill>
              </a:rPr>
              <a:t>L</a:t>
            </a:r>
            <a:r>
              <a:rPr lang="en-US" dirty="0">
                <a:solidFill>
                  <a:srgbClr val="DCB439"/>
                </a:solidFill>
              </a:rPr>
              <a:t>east Recent </a:t>
            </a:r>
            <a:r>
              <a:rPr lang="en" dirty="0">
                <a:solidFill>
                  <a:srgbClr val="DCB439"/>
                </a:solidFill>
              </a:rPr>
              <a:t>U</a:t>
            </a:r>
            <a:r>
              <a:rPr lang="en-US" dirty="0">
                <a:solidFill>
                  <a:srgbClr val="DCB439"/>
                </a:solidFill>
              </a:rPr>
              <a:t>se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76" name="Google Shape;176;p3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" dirty="0"/>
              <a:t>In </a:t>
            </a:r>
            <a:r>
              <a:rPr lang="en" b="1" dirty="0">
                <a:solidFill>
                  <a:srgbClr val="465510"/>
                </a:solidFill>
              </a:rPr>
              <a:t>LRU</a:t>
            </a:r>
            <a:r>
              <a:rPr lang="en" dirty="0"/>
              <a:t>, we keep track of the history of </a:t>
            </a:r>
            <a:r>
              <a:rPr lang="en" b="1" dirty="0">
                <a:solidFill>
                  <a:srgbClr val="5AABBC"/>
                </a:solidFill>
              </a:rPr>
              <a:t>page</a:t>
            </a:r>
            <a:r>
              <a:rPr lang="en" dirty="0"/>
              <a:t> accesses and use that information to inform our selection:</a:t>
            </a:r>
            <a:endParaRPr dirty="0"/>
          </a:p>
          <a:p>
            <a:pPr marL="0" indent="0">
              <a:lnSpc>
                <a:spcPct val="100000"/>
              </a:lnSpc>
              <a:buNone/>
            </a:pPr>
            <a:endParaRPr sz="2400" dirty="0"/>
          </a:p>
          <a:p>
            <a:pPr indent="-381000">
              <a:lnSpc>
                <a:spcPct val="100000"/>
              </a:lnSpc>
              <a:buSzPts val="2400"/>
            </a:pPr>
            <a:r>
              <a:rPr lang="en" sz="2400" dirty="0"/>
              <a:t>With </a:t>
            </a:r>
            <a:r>
              <a:rPr lang="en" sz="2400" b="1" dirty="0">
                <a:solidFill>
                  <a:srgbClr val="465510"/>
                </a:solidFill>
              </a:rPr>
              <a:t>LRU</a:t>
            </a:r>
            <a:r>
              <a:rPr lang="en" sz="2400" dirty="0"/>
              <a:t>, we </a:t>
            </a:r>
            <a:r>
              <a:rPr lang="en" sz="2400" b="1" dirty="0">
                <a:solidFill>
                  <a:srgbClr val="5F1709"/>
                </a:solidFill>
              </a:rPr>
              <a:t>evict</a:t>
            </a:r>
            <a:r>
              <a:rPr lang="en" sz="2400" dirty="0"/>
              <a:t> the least recently used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br>
              <a:rPr lang="en" sz="2400" dirty="0"/>
            </a:br>
            <a:endParaRPr sz="2400" dirty="0"/>
          </a:p>
          <a:p>
            <a:pPr indent="-381000">
              <a:lnSpc>
                <a:spcPct val="100000"/>
              </a:lnSpc>
              <a:spcBef>
                <a:spcPts val="0"/>
              </a:spcBef>
              <a:buSzPts val="2400"/>
            </a:pPr>
            <a:r>
              <a:rPr lang="en" sz="2400" dirty="0"/>
              <a:t>To determine the least recently used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/>
              <a:t>, we must update some sort of data structure or time field whenever a </a:t>
            </a:r>
            <a:r>
              <a:rPr lang="en" sz="2400" b="1" dirty="0">
                <a:solidFill>
                  <a:srgbClr val="5AABBC"/>
                </a:solidFill>
              </a:rPr>
              <a:t>page</a:t>
            </a:r>
            <a:r>
              <a:rPr lang="en" sz="2400" dirty="0"/>
              <a:t> is accessed (so on every memory reference)</a:t>
            </a:r>
            <a:br>
              <a:rPr lang="en" sz="2400" dirty="0"/>
            </a:br>
            <a:endParaRPr sz="2400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" sz="2400" dirty="0"/>
              <a:t>This is </a:t>
            </a:r>
            <a:r>
              <a:rPr lang="en" sz="2400" b="1" dirty="0">
                <a:solidFill>
                  <a:srgbClr val="5F1709"/>
                </a:solidFill>
              </a:rPr>
              <a:t>expensive</a:t>
            </a:r>
            <a:r>
              <a:rPr lang="en" sz="2400" dirty="0"/>
              <a:t>, so we need a way to </a:t>
            </a:r>
            <a:r>
              <a:rPr lang="en" sz="2400" b="1" dirty="0">
                <a:solidFill>
                  <a:srgbClr val="465510"/>
                </a:solidFill>
              </a:rPr>
              <a:t>approximate</a:t>
            </a:r>
            <a:r>
              <a:rPr lang="en" sz="2400" dirty="0"/>
              <a:t> it...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59036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811E7-9E21-48BE-AC34-AD7B95E6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LRU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05BD4-999D-4C06-B163-EF6E1A91F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 the main memory has three frames, a program accesses the following stream of virtual pages: 0, 1, 2, 0, 1, 3, 0, 3, 1, 2, 1</a:t>
            </a:r>
          </a:p>
        </p:txBody>
      </p:sp>
    </p:spTree>
    <p:extLst>
      <p:ext uri="{BB962C8B-B14F-4D97-AF65-F5344CB8AC3E}">
        <p14:creationId xmlns:p14="http://schemas.microsoft.com/office/powerpoint/2010/main" val="904459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>
                <a:solidFill>
                  <a:srgbClr val="002B5B"/>
                </a:solidFill>
              </a:rPr>
              <a:t>Swapping: </a:t>
            </a:r>
            <a:r>
              <a:rPr lang="en" dirty="0">
                <a:solidFill>
                  <a:srgbClr val="DCB439"/>
                </a:solidFill>
              </a:rPr>
              <a:t>Clock</a:t>
            </a:r>
            <a:endParaRPr dirty="0">
              <a:solidFill>
                <a:srgbClr val="DCB439"/>
              </a:solidFill>
            </a:endParaRPr>
          </a:p>
        </p:txBody>
      </p:sp>
      <p:sp>
        <p:nvSpPr>
          <p:cNvPr id="182" name="Google Shape;182;p31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782670" cy="489585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-US" dirty="0">
                <a:solidFill>
                  <a:srgbClr val="179779"/>
                </a:solidFill>
              </a:rPr>
              <a:t>Clock policy:</a:t>
            </a:r>
          </a:p>
          <a:p>
            <a:pPr lvl="1"/>
            <a:r>
              <a:rPr lang="en-US" dirty="0"/>
              <a:t>Every frame has a </a:t>
            </a:r>
            <a:r>
              <a:rPr lang="en-US" dirty="0">
                <a:solidFill>
                  <a:srgbClr val="C00000"/>
                </a:solidFill>
              </a:rPr>
              <a:t>reference bit (R) </a:t>
            </a:r>
            <a:r>
              <a:rPr lang="en-US" dirty="0"/>
              <a:t>that is set to 1 when a page is first loaded in it</a:t>
            </a:r>
          </a:p>
          <a:p>
            <a:pPr lvl="1"/>
            <a:r>
              <a:rPr lang="en-US" dirty="0"/>
              <a:t>R is set to 1 every time the page is referenced</a:t>
            </a:r>
          </a:p>
          <a:p>
            <a:pPr lvl="1"/>
            <a:r>
              <a:rPr lang="en-US" dirty="0"/>
              <a:t>Put pages on a circular buffer in the form of a clock with a </a:t>
            </a:r>
            <a:r>
              <a:rPr lang="ja-JP" altLang="en-US" dirty="0"/>
              <a:t>“</a:t>
            </a:r>
            <a:r>
              <a:rPr lang="en-US" altLang="ja-JP" dirty="0"/>
              <a:t>hand</a:t>
            </a:r>
            <a:r>
              <a:rPr lang="ja-JP" altLang="en-US" dirty="0"/>
              <a:t>”</a:t>
            </a:r>
            <a:r>
              <a:rPr lang="en-US" altLang="ja-JP" dirty="0"/>
              <a:t> (pointer) referencing the </a:t>
            </a:r>
            <a:r>
              <a:rPr lang="ja-JP" altLang="en-US" dirty="0"/>
              <a:t>“</a:t>
            </a:r>
            <a:r>
              <a:rPr lang="en-US" altLang="ja-JP" dirty="0"/>
              <a:t>next</a:t>
            </a:r>
            <a:r>
              <a:rPr lang="ja-JP" altLang="en-US" dirty="0"/>
              <a:t>”</a:t>
            </a:r>
            <a:r>
              <a:rPr lang="en-US" altLang="ja-JP" dirty="0"/>
              <a:t> page</a:t>
            </a:r>
          </a:p>
          <a:p>
            <a:pPr lvl="2"/>
            <a:r>
              <a:rPr lang="en-US" dirty="0">
                <a:solidFill>
                  <a:srgbClr val="C00000"/>
                </a:solidFill>
              </a:rPr>
              <a:t>Next page</a:t>
            </a:r>
            <a:r>
              <a:rPr lang="en-US" dirty="0"/>
              <a:t>: the page after the one that was just replaced in the circular buffer</a:t>
            </a:r>
          </a:p>
          <a:p>
            <a:pPr lvl="1"/>
            <a:r>
              <a:rPr lang="en-US" dirty="0"/>
              <a:t>When page fault occurs, </a:t>
            </a:r>
          </a:p>
          <a:p>
            <a:pPr lvl="2"/>
            <a:r>
              <a:rPr lang="en-US" dirty="0"/>
              <a:t>if </a:t>
            </a:r>
            <a:r>
              <a:rPr lang="ja-JP" altLang="en-US" dirty="0"/>
              <a:t>“</a:t>
            </a:r>
            <a:r>
              <a:rPr lang="en-US" altLang="ja-JP" dirty="0"/>
              <a:t>next</a:t>
            </a:r>
            <a:r>
              <a:rPr lang="ja-JP" altLang="en-US" dirty="0"/>
              <a:t>”</a:t>
            </a:r>
            <a:r>
              <a:rPr lang="en-US" altLang="ja-JP" dirty="0"/>
              <a:t> page has R = 0 then replace </a:t>
            </a:r>
          </a:p>
          <a:p>
            <a:pPr lvl="2"/>
            <a:r>
              <a:rPr lang="en-US" dirty="0"/>
              <a:t>otherwise set R = o and advance the next page pointer. </a:t>
            </a:r>
          </a:p>
          <a:p>
            <a:pPr lvl="2"/>
            <a:r>
              <a:rPr lang="en-US" dirty="0"/>
              <a:t>Keep advancing until locate page with R = 0.</a:t>
            </a:r>
          </a:p>
        </p:txBody>
      </p:sp>
    </p:spTree>
    <p:extLst>
      <p:ext uri="{BB962C8B-B14F-4D97-AF65-F5344CB8AC3E}">
        <p14:creationId xmlns:p14="http://schemas.microsoft.com/office/powerpoint/2010/main" val="2969648645"/>
      </p:ext>
    </p:extLst>
  </p:cSld>
  <p:clrMapOvr>
    <a:masterClrMapping/>
  </p:clrMapOvr>
</p:sld>
</file>

<file path=ppt/theme/theme1.xml><?xml version="1.0" encoding="utf-8"?>
<a:theme xmlns:a="http://schemas.openxmlformats.org/drawingml/2006/main" name="rose_them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7972E471-24C6-5242-B939-B1FFEEF02895}" vid="{D522D31D-C344-5945-8521-07413D7E63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rose_themed</Template>
  <TotalTime>19388</TotalTime>
  <Words>731</Words>
  <Application>Microsoft Office PowerPoint</Application>
  <PresentationFormat>Widescreen</PresentationFormat>
  <Paragraphs>64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Wingdings</vt:lpstr>
      <vt:lpstr>Calibri Light</vt:lpstr>
      <vt:lpstr>rose_themed</vt:lpstr>
      <vt:lpstr>CSSE 332 Page Replacement</vt:lpstr>
      <vt:lpstr>Questions</vt:lpstr>
      <vt:lpstr>Swapping: Swap Space</vt:lpstr>
      <vt:lpstr>Swapping: Page Fault</vt:lpstr>
      <vt:lpstr>Swapping policy: Optimal</vt:lpstr>
      <vt:lpstr>Optimal Example</vt:lpstr>
      <vt:lpstr>Swapping: Least Recent Use</vt:lpstr>
      <vt:lpstr>LRU Example</vt:lpstr>
      <vt:lpstr>Swapping: Clock</vt:lpstr>
      <vt:lpstr>Clock Example</vt:lpstr>
      <vt:lpstr>Swapping: Thrashing</vt:lpstr>
      <vt:lpstr>Advanced Memory Management  Copy-on-Write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CSSE 132 Introduction to Computer Systems</dc:title>
  <dc:creator>Song, Lixing</dc:creator>
  <cp:lastModifiedBy>Hewner, Mike</cp:lastModifiedBy>
  <cp:revision>183</cp:revision>
  <cp:lastPrinted>2018-08-28T17:03:11Z</cp:lastPrinted>
  <dcterms:created xsi:type="dcterms:W3CDTF">2018-07-09T21:38:51Z</dcterms:created>
  <dcterms:modified xsi:type="dcterms:W3CDTF">2020-04-30T14:50:53Z</dcterms:modified>
</cp:coreProperties>
</file>

<file path=docProps/thumbnail.jpeg>
</file>